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79" r:id="rId3"/>
    <p:sldId id="281" r:id="rId4"/>
    <p:sldId id="282" r:id="rId5"/>
    <p:sldId id="262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1" r:id="rId18"/>
    <p:sldId id="270" r:id="rId19"/>
    <p:sldId id="273" r:id="rId20"/>
    <p:sldId id="277" r:id="rId21"/>
    <p:sldId id="274" r:id="rId22"/>
    <p:sldId id="275" r:id="rId23"/>
    <p:sldId id="278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0" autoAdjust="0"/>
    <p:restoredTop sz="94660"/>
  </p:normalViewPr>
  <p:slideViewPr>
    <p:cSldViewPr snapToGrid="0">
      <p:cViewPr>
        <p:scale>
          <a:sx n="81" d="100"/>
          <a:sy n="81" d="100"/>
        </p:scale>
        <p:origin x="-168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34" y="618187"/>
            <a:ext cx="10290220" cy="1209541"/>
          </a:xfrm>
        </p:spPr>
        <p:txBody>
          <a:bodyPr>
            <a:noAutofit/>
          </a:bodyPr>
          <a:lstStyle/>
          <a:p>
            <a:pPr rtl="0"/>
            <a:r>
              <a:rPr lang="en-US" sz="4000" b="1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Welcome to our </a:t>
            </a:r>
            <a:r>
              <a:rPr lang="en-US" sz="4000" b="1" dirty="0">
                <a:solidFill>
                  <a:schemeClr val="tx2"/>
                </a:solidFill>
                <a:latin typeface="Book Antiqua" panose="02040602050305030304" pitchFamily="18" charset="0"/>
              </a:rPr>
              <a:t>Flight Reservation </a:t>
            </a:r>
            <a:r>
              <a:rPr lang="en-US" sz="4000" b="1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system </a:t>
            </a:r>
            <a:r>
              <a:rPr lang="en-US" sz="4000" b="1" dirty="0" smtClean="0">
                <a:solidFill>
                  <a:schemeClr val="tx2"/>
                </a:solidFill>
              </a:rPr>
              <a:t>.</a:t>
            </a:r>
            <a:r>
              <a:rPr lang="en-US" sz="4000" dirty="0">
                <a:solidFill>
                  <a:schemeClr val="tx2"/>
                </a:solidFill>
              </a:rPr>
              <a:t/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 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4000" dirty="0">
                <a:solidFill>
                  <a:schemeClr val="bg2">
                    <a:lumMod val="50000"/>
                  </a:schemeClr>
                </a:solidFill>
              </a:rPr>
            </a:br>
            <a:endParaRPr lang="ar-EG" sz="4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74" y="2137891"/>
            <a:ext cx="10422786" cy="45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94659"/>
      </p:ext>
    </p:extLst>
  </p:cSld>
  <p:clrMapOvr>
    <a:masterClrMapping/>
  </p:clrMapOvr>
  <p:transition spd="slow">
    <p:fade/>
    <p:sndAc>
      <p:stSnd>
        <p:snd r:embed="rId2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588" y="559716"/>
            <a:ext cx="6177588" cy="1280890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Data Time picker</a:t>
            </a:r>
            <a:endParaRPr lang="ar-EG" sz="5400" b="1" u="sng" dirty="0">
              <a:solidFill>
                <a:schemeClr val="bg2">
                  <a:lumMod val="20000"/>
                  <a:lumOff val="8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163" y="2054339"/>
            <a:ext cx="8915400" cy="89293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This 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Data Time Picker  </a:t>
            </a: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Helps user  to select the 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trip  time to leave and return.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            </a:t>
            </a:r>
            <a:endParaRPr lang="ar-EG" sz="2800" dirty="0">
              <a:solidFill>
                <a:schemeClr val="accent2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12" y="3161007"/>
            <a:ext cx="4881094" cy="345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" r="2572" b="7777"/>
          <a:stretch/>
        </p:blipFill>
        <p:spPr>
          <a:xfrm>
            <a:off x="1884588" y="3161007"/>
            <a:ext cx="4971245" cy="345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9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5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6518" y="486089"/>
            <a:ext cx="6023534" cy="1098012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Class </a:t>
            </a:r>
            <a:r>
              <a:rPr lang="en-US" sz="5400" b="1" u="sng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ComboBox</a:t>
            </a:r>
            <a:r>
              <a:rPr lang="en-US" sz="5400" b="1" u="sng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  </a:t>
            </a:r>
            <a:endParaRPr lang="ar-EG" sz="5400" b="1" u="sng" dirty="0">
              <a:solidFill>
                <a:schemeClr val="bg2">
                  <a:lumMod val="20000"/>
                  <a:lumOff val="8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26518" y="1584101"/>
            <a:ext cx="8915400" cy="135657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This </a:t>
            </a:r>
            <a:r>
              <a:rPr lang="en-US" sz="2800" dirty="0" err="1" smtClean="0">
                <a:solidFill>
                  <a:schemeClr val="tx1"/>
                </a:solidFill>
                <a:latin typeface="Book Antiqua" panose="02040602050305030304" pitchFamily="18" charset="0"/>
              </a:rPr>
              <a:t>comboBox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Helps user  to select the trip 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class and the price for the </a:t>
            </a:r>
            <a:r>
              <a:rPr lang="en-US" sz="2800" dirty="0" err="1" smtClean="0">
                <a:solidFill>
                  <a:schemeClr val="tx1"/>
                </a:solidFill>
                <a:latin typeface="Book Antiqua" panose="02040602050305030304" pitchFamily="18" charset="0"/>
              </a:rPr>
              <a:t>traveller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.  </a:t>
            </a:r>
            <a:r>
              <a:rPr lang="en-US" sz="2800" dirty="0" smtClean="0">
                <a:solidFill>
                  <a:schemeClr val="tx1"/>
                </a:solidFill>
              </a:rPr>
              <a:t>ticket.                                                     </a:t>
            </a:r>
            <a:endParaRPr lang="ar-EG" sz="2800" dirty="0">
              <a:solidFill>
                <a:schemeClr val="tx1"/>
              </a:solidFill>
            </a:endParaRPr>
          </a:p>
          <a:p>
            <a:endParaRPr lang="ar-E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623" y="2940676"/>
            <a:ext cx="8976574" cy="37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2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9889" y="443806"/>
            <a:ext cx="5070005" cy="1075901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Search Button </a:t>
            </a:r>
            <a:endParaRPr lang="ar-EG" sz="5400" b="1" u="sng" dirty="0">
              <a:solidFill>
                <a:schemeClr val="bg2">
                  <a:lumMod val="20000"/>
                  <a:lumOff val="8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889" y="1940417"/>
            <a:ext cx="8915400" cy="90581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This 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Search button </a:t>
            </a: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Helps user  to 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search on file using date and give us data on </a:t>
            </a:r>
            <a:r>
              <a:rPr lang="en-US" sz="2800" dirty="0" err="1">
                <a:solidFill>
                  <a:schemeClr val="tx1"/>
                </a:solidFill>
                <a:latin typeface="Book Antiqua" panose="02040602050305030304" pitchFamily="18" charset="0"/>
              </a:rPr>
              <a:t>listbox</a:t>
            </a: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ar-EG" sz="2800" dirty="0">
              <a:solidFill>
                <a:schemeClr val="tx1"/>
              </a:solidFill>
            </a:endParaRPr>
          </a:p>
          <a:p>
            <a:endParaRPr lang="ar-EG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" t="6221" r="45481" b="47704"/>
          <a:stretch/>
        </p:blipFill>
        <p:spPr bwMode="auto">
          <a:xfrm>
            <a:off x="2508738" y="2954215"/>
            <a:ext cx="6658707" cy="364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44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2920" y="479743"/>
            <a:ext cx="4748033" cy="1101659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Massage</a:t>
            </a:r>
            <a:r>
              <a:rPr lang="en-US" sz="5400" b="1" u="sng" dirty="0" smtClean="0">
                <a:solidFill>
                  <a:schemeClr val="tx2"/>
                </a:solidFill>
              </a:rPr>
              <a:t> </a:t>
            </a:r>
            <a:r>
              <a:rPr lang="en-US" sz="5400" b="1" u="sng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Box </a:t>
            </a:r>
            <a:endParaRPr lang="ar-EG" sz="5400" b="1" u="sng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919" y="1901781"/>
            <a:ext cx="8915400" cy="983087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This massage Box helps user when he filling data and make him choose the better order for him </a:t>
            </a:r>
            <a:r>
              <a:rPr lang="en-US" sz="2800" dirty="0" smtClean="0">
                <a:solidFill>
                  <a:schemeClr val="tx1"/>
                </a:solidFill>
              </a:rPr>
              <a:t>.  </a:t>
            </a:r>
            <a:endParaRPr lang="ar-EG" sz="2800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" t="6221" r="45481" b="47704"/>
          <a:stretch/>
        </p:blipFill>
        <p:spPr bwMode="auto">
          <a:xfrm>
            <a:off x="761999" y="2893043"/>
            <a:ext cx="5744309" cy="364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r="32113" b="602"/>
          <a:stretch/>
        </p:blipFill>
        <p:spPr>
          <a:xfrm>
            <a:off x="6986954" y="2893043"/>
            <a:ext cx="4887368" cy="373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6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5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132" y="430927"/>
            <a:ext cx="2726050" cy="1045034"/>
          </a:xfrm>
        </p:spPr>
        <p:txBody>
          <a:bodyPr/>
          <a:lstStyle/>
          <a:p>
            <a:r>
              <a:rPr lang="en-US" sz="5400" b="1" u="sng" dirty="0" err="1" smtClean="0">
                <a:solidFill>
                  <a:schemeClr val="tx2"/>
                </a:solidFill>
                <a:latin typeface="Book Antiqua" panose="02040602050305030304" pitchFamily="18" charset="0"/>
              </a:rPr>
              <a:t>ListBox</a:t>
            </a:r>
            <a:r>
              <a:rPr lang="en-US" sz="5400" b="1" u="sng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 </a:t>
            </a:r>
            <a:endParaRPr lang="ar-EG" sz="5400" b="1" u="sng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132" y="1656265"/>
            <a:ext cx="8915400" cy="81647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This 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Book Antiqua" panose="02040602050305030304" pitchFamily="18" charset="0"/>
              </a:rPr>
              <a:t>ListBox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show  data </a:t>
            </a: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on </a:t>
            </a:r>
            <a:r>
              <a:rPr lang="en-US" sz="2800" dirty="0" err="1" smtClean="0">
                <a:solidFill>
                  <a:schemeClr val="tx1"/>
                </a:solidFill>
                <a:latin typeface="Book Antiqua" panose="02040602050305030304" pitchFamily="18" charset="0"/>
              </a:rPr>
              <a:t>listbox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to make it easy for user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. </a:t>
            </a:r>
            <a:endParaRPr lang="ar-EG" sz="2800" dirty="0">
              <a:solidFill>
                <a:schemeClr val="accent2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" t="6221" r="45481" b="47704"/>
          <a:stretch/>
        </p:blipFill>
        <p:spPr bwMode="auto">
          <a:xfrm>
            <a:off x="2379784" y="2590799"/>
            <a:ext cx="6658707" cy="364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503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284" y="508200"/>
            <a:ext cx="4026816" cy="1088780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tx2"/>
                </a:solidFill>
                <a:latin typeface="Book Antiqua" panose="02040602050305030304" pitchFamily="18" charset="0"/>
                <a:cs typeface="Bold Italic Art" panose="02010400000000000000" pitchFamily="2" charset="-78"/>
              </a:rPr>
              <a:t>Exit Button </a:t>
            </a:r>
            <a:endParaRPr lang="ar-EG" sz="5400" b="1" u="sng" dirty="0">
              <a:solidFill>
                <a:schemeClr val="tx2"/>
              </a:solidFill>
              <a:latin typeface="Book Antiqua" panose="02040602050305030304" pitchFamily="18" charset="0"/>
              <a:cs typeface="Bold Italic Art" panose="0201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284" y="1750990"/>
            <a:ext cx="8915400" cy="90259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</a:rPr>
              <a:t>Helps  you t exit the program </a:t>
            </a:r>
            <a:r>
              <a:rPr lang="ar-EG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Exit Button </a:t>
            </a:r>
            <a:endParaRPr lang="ar-EG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09" y="2653584"/>
            <a:ext cx="8008491" cy="362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633" y="4481848"/>
            <a:ext cx="7095700" cy="1338220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tx2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Second form </a:t>
            </a:r>
            <a:endParaRPr lang="ar-EG" sz="7200" b="1" dirty="0">
              <a:solidFill>
                <a:schemeClr val="tx2"/>
              </a:solidFill>
              <a:latin typeface="Adobe Devanagari" panose="02040503050201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26" y="154546"/>
            <a:ext cx="9362941" cy="44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4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041" y="420198"/>
            <a:ext cx="6100314" cy="998136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Information</a:t>
            </a:r>
            <a:r>
              <a:rPr lang="en-US" sz="5400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 </a:t>
            </a:r>
            <a:r>
              <a:rPr lang="en-US" sz="5400" b="1" u="sng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form</a:t>
            </a:r>
            <a:r>
              <a:rPr lang="en-US" sz="5400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 </a:t>
            </a:r>
            <a:endParaRPr lang="ar-EG" sz="5400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0041" y="1315611"/>
            <a:ext cx="8915400" cy="1066981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On this form user take every information about the traveler</a:t>
            </a:r>
            <a:r>
              <a:rPr lang="en-US" sz="2800" dirty="0" smtClean="0">
                <a:solidFill>
                  <a:schemeClr val="tx1"/>
                </a:solidFill>
              </a:rPr>
              <a:t>. </a:t>
            </a:r>
            <a:endParaRPr lang="ar-EG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r="32113" b="602"/>
          <a:stretch/>
        </p:blipFill>
        <p:spPr>
          <a:xfrm>
            <a:off x="2343956" y="2640169"/>
            <a:ext cx="9530366" cy="39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103" y="457757"/>
            <a:ext cx="6332134" cy="1070708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Confirm Button  </a:t>
            </a:r>
            <a:endParaRPr lang="ar-EG" sz="5400" b="1" u="sng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1591" y="1311883"/>
            <a:ext cx="8915400" cy="1070709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This button use to confirm data and to save data of traveler in file </a:t>
            </a:r>
            <a:endParaRPr lang="ar-EG" sz="28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0" t="956" r="17613" b="2866"/>
          <a:stretch/>
        </p:blipFill>
        <p:spPr>
          <a:xfrm>
            <a:off x="2331076" y="2691684"/>
            <a:ext cx="9454523" cy="389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8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9242"/>
          <a:stretch/>
        </p:blipFill>
        <p:spPr>
          <a:xfrm>
            <a:off x="2781837" y="1313646"/>
            <a:ext cx="9234152" cy="5396248"/>
          </a:xfrm>
        </p:spPr>
      </p:pic>
    </p:spTree>
    <p:extLst>
      <p:ext uri="{BB962C8B-B14F-4D97-AF65-F5344CB8AC3E}">
        <p14:creationId xmlns:p14="http://schemas.microsoft.com/office/powerpoint/2010/main" val="289205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846" y="240406"/>
            <a:ext cx="6997371" cy="856921"/>
          </a:xfrm>
        </p:spPr>
        <p:txBody>
          <a:bodyPr>
            <a:normAutofit fontScale="90000"/>
          </a:bodyPr>
          <a:lstStyle/>
          <a:p>
            <a:r>
              <a:rPr lang="en-US" sz="6000" b="1" u="sng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Our Team Members </a:t>
            </a:r>
            <a:endParaRPr lang="ar-EG" sz="6000" b="1" u="sng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411" y="1625601"/>
            <a:ext cx="8915399" cy="3817256"/>
          </a:xfrm>
        </p:spPr>
        <p:txBody>
          <a:bodyPr>
            <a:normAutofit/>
          </a:bodyPr>
          <a:lstStyle/>
          <a:p>
            <a:pPr marL="342900" lvl="0" indent="-342900" rtl="0">
              <a:buFont typeface="Wingdings" panose="05000000000000000000" pitchFamily="2" charset="2"/>
              <a:buChar char="Ø"/>
            </a:pPr>
            <a:r>
              <a:rPr lang="en-US" sz="3600" b="1" dirty="0" err="1" smtClean="0">
                <a:latin typeface="Book Antiqua" panose="02040602050305030304" pitchFamily="18" charset="0"/>
              </a:rPr>
              <a:t>Alhasan</a:t>
            </a:r>
            <a:r>
              <a:rPr lang="en-US" sz="3600" b="1" dirty="0" smtClean="0">
                <a:latin typeface="Book Antiqua" panose="02040602050305030304" pitchFamily="18" charset="0"/>
              </a:rPr>
              <a:t> </a:t>
            </a:r>
            <a:r>
              <a:rPr lang="en-US" sz="3600" b="1" dirty="0" err="1">
                <a:latin typeface="Book Antiqua" panose="02040602050305030304" pitchFamily="18" charset="0"/>
              </a:rPr>
              <a:t>Gamal</a:t>
            </a:r>
            <a:r>
              <a:rPr lang="en-US" sz="3600" b="1" dirty="0">
                <a:latin typeface="Book Antiqua" panose="02040602050305030304" pitchFamily="18" charset="0"/>
              </a:rPr>
              <a:t> </a:t>
            </a:r>
            <a:r>
              <a:rPr lang="en-US" sz="3600" b="1" dirty="0" err="1">
                <a:latin typeface="Book Antiqua" panose="02040602050305030304" pitchFamily="18" charset="0"/>
              </a:rPr>
              <a:t>mahmoud</a:t>
            </a:r>
            <a:r>
              <a:rPr lang="en-US" sz="3600" b="1" dirty="0">
                <a:latin typeface="Book Antiqua" panose="02040602050305030304" pitchFamily="18" charset="0"/>
              </a:rPr>
              <a:t> </a:t>
            </a:r>
            <a:r>
              <a:rPr lang="en-US" sz="3600" b="1" dirty="0" err="1" smtClean="0">
                <a:latin typeface="Book Antiqua" panose="02040602050305030304" pitchFamily="18" charset="0"/>
              </a:rPr>
              <a:t>Farhat</a:t>
            </a:r>
            <a:r>
              <a:rPr lang="en-US" sz="3600" b="1" dirty="0" smtClean="0">
                <a:latin typeface="Book Antiqua" panose="02040602050305030304" pitchFamily="18" charset="0"/>
              </a:rPr>
              <a:t> .</a:t>
            </a:r>
            <a:endParaRPr lang="en-US" sz="3600" dirty="0">
              <a:latin typeface="Book Antiqua" panose="02040602050305030304" pitchFamily="18" charset="0"/>
            </a:endParaRPr>
          </a:p>
          <a:p>
            <a:pPr marL="342900" lvl="0" indent="-342900" rtl="0">
              <a:buFont typeface="Wingdings" panose="05000000000000000000" pitchFamily="2" charset="2"/>
              <a:buChar char="Ø"/>
            </a:pPr>
            <a:r>
              <a:rPr lang="en-US" sz="3600" b="1" dirty="0" err="1">
                <a:latin typeface="Book Antiqua" panose="02040602050305030304" pitchFamily="18" charset="0"/>
              </a:rPr>
              <a:t>Belal</a:t>
            </a:r>
            <a:r>
              <a:rPr lang="en-US" sz="3600" b="1" dirty="0">
                <a:latin typeface="Book Antiqua" panose="02040602050305030304" pitchFamily="18" charset="0"/>
              </a:rPr>
              <a:t> </a:t>
            </a:r>
            <a:r>
              <a:rPr lang="en-US" sz="3600" b="1" dirty="0" err="1">
                <a:latin typeface="Book Antiqua" panose="02040602050305030304" pitchFamily="18" charset="0"/>
              </a:rPr>
              <a:t>Elsayed</a:t>
            </a:r>
            <a:r>
              <a:rPr lang="en-US" sz="3600" b="1" dirty="0">
                <a:latin typeface="Book Antiqua" panose="02040602050305030304" pitchFamily="18" charset="0"/>
              </a:rPr>
              <a:t>  </a:t>
            </a:r>
            <a:r>
              <a:rPr lang="en-US" sz="3600" b="1" dirty="0" err="1">
                <a:latin typeface="Book Antiqua" panose="02040602050305030304" pitchFamily="18" charset="0"/>
              </a:rPr>
              <a:t>mohamed</a:t>
            </a:r>
            <a:r>
              <a:rPr lang="en-US" sz="3600" b="1" dirty="0">
                <a:latin typeface="Book Antiqua" panose="02040602050305030304" pitchFamily="18" charset="0"/>
              </a:rPr>
              <a:t> </a:t>
            </a:r>
            <a:r>
              <a:rPr lang="en-US" sz="3600" b="1" dirty="0" smtClean="0">
                <a:latin typeface="Book Antiqua" panose="02040602050305030304" pitchFamily="18" charset="0"/>
              </a:rPr>
              <a:t>Ali </a:t>
            </a:r>
            <a:r>
              <a:rPr lang="en-US" sz="3600" b="1" dirty="0" err="1">
                <a:latin typeface="Book Antiqua" panose="02040602050305030304" pitchFamily="18" charset="0"/>
              </a:rPr>
              <a:t>Elwikel</a:t>
            </a:r>
            <a:r>
              <a:rPr lang="en-US" sz="3600" b="1" dirty="0">
                <a:latin typeface="Book Antiqua" panose="02040602050305030304" pitchFamily="18" charset="0"/>
              </a:rPr>
              <a:t> . </a:t>
            </a:r>
            <a:endParaRPr lang="en-US" sz="3600" dirty="0">
              <a:latin typeface="Book Antiqua" panose="02040602050305030304" pitchFamily="18" charset="0"/>
            </a:endParaRPr>
          </a:p>
          <a:p>
            <a:pPr marL="342900" lvl="0" indent="-342900" rtl="0">
              <a:buFont typeface="Wingdings" panose="05000000000000000000" pitchFamily="2" charset="2"/>
              <a:buChar char="Ø"/>
            </a:pPr>
            <a:r>
              <a:rPr lang="en-US" sz="3600" b="1" dirty="0">
                <a:latin typeface="Book Antiqua" panose="02040602050305030304" pitchFamily="18" charset="0"/>
              </a:rPr>
              <a:t>Aya </a:t>
            </a:r>
            <a:r>
              <a:rPr lang="en-US" sz="3600" b="1" dirty="0" err="1">
                <a:latin typeface="Book Antiqua" panose="02040602050305030304" pitchFamily="18" charset="0"/>
              </a:rPr>
              <a:t>Sobhy</a:t>
            </a:r>
            <a:r>
              <a:rPr lang="en-US" sz="3600" b="1" dirty="0">
                <a:latin typeface="Book Antiqua" panose="02040602050305030304" pitchFamily="18" charset="0"/>
              </a:rPr>
              <a:t> </a:t>
            </a:r>
            <a:r>
              <a:rPr lang="en-US" sz="3600" b="1" dirty="0" err="1">
                <a:latin typeface="Book Antiqua" panose="02040602050305030304" pitchFamily="18" charset="0"/>
              </a:rPr>
              <a:t>AbdElhamed</a:t>
            </a:r>
            <a:r>
              <a:rPr lang="en-US" sz="3600" b="1" dirty="0">
                <a:latin typeface="Book Antiqua" panose="02040602050305030304" pitchFamily="18" charset="0"/>
              </a:rPr>
              <a:t> </a:t>
            </a:r>
            <a:r>
              <a:rPr lang="en-US" sz="3600" b="1" dirty="0" err="1">
                <a:latin typeface="Book Antiqua" panose="02040602050305030304" pitchFamily="18" charset="0"/>
              </a:rPr>
              <a:t>Hussain</a:t>
            </a:r>
            <a:r>
              <a:rPr lang="en-US" sz="3600" b="1" dirty="0">
                <a:latin typeface="Book Antiqua" panose="02040602050305030304" pitchFamily="18" charset="0"/>
              </a:rPr>
              <a:t> . </a:t>
            </a:r>
            <a:endParaRPr lang="en-US" sz="3600" dirty="0">
              <a:latin typeface="Book Antiqua" panose="02040602050305030304" pitchFamily="18" charset="0"/>
            </a:endParaRP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US" sz="3600" b="1" dirty="0">
                <a:latin typeface="Book Antiqua" panose="02040602050305030304" pitchFamily="18" charset="0"/>
              </a:rPr>
              <a:t>Aya </a:t>
            </a:r>
            <a:r>
              <a:rPr lang="en-US" sz="3600" b="1" dirty="0" err="1">
                <a:latin typeface="Book Antiqua" panose="02040602050305030304" pitchFamily="18" charset="0"/>
              </a:rPr>
              <a:t>AbdElmonaim</a:t>
            </a:r>
            <a:r>
              <a:rPr lang="en-US" sz="3600" b="1" dirty="0">
                <a:latin typeface="Book Antiqua" panose="02040602050305030304" pitchFamily="18" charset="0"/>
              </a:rPr>
              <a:t> </a:t>
            </a:r>
            <a:r>
              <a:rPr lang="en-US" sz="3600" b="1" dirty="0" err="1">
                <a:latin typeface="Book Antiqua" panose="02040602050305030304" pitchFamily="18" charset="0"/>
              </a:rPr>
              <a:t>Anwer</a:t>
            </a:r>
            <a:r>
              <a:rPr lang="en-US" sz="3600" b="1" dirty="0">
                <a:latin typeface="Book Antiqua" panose="02040602050305030304" pitchFamily="18" charset="0"/>
              </a:rPr>
              <a:t> </a:t>
            </a:r>
            <a:r>
              <a:rPr lang="en-US" sz="3600" b="1" dirty="0" err="1">
                <a:latin typeface="Book Antiqua" panose="02040602050305030304" pitchFamily="18" charset="0"/>
              </a:rPr>
              <a:t>Kansouh</a:t>
            </a:r>
            <a:r>
              <a:rPr lang="en-US" sz="3600" b="1" dirty="0">
                <a:latin typeface="Book Antiqua" panose="02040602050305030304" pitchFamily="18" charset="0"/>
              </a:rPr>
              <a:t> . </a:t>
            </a:r>
            <a:endParaRPr lang="en-US" sz="3600" dirty="0">
              <a:latin typeface="Book Antiqua" panose="02040602050305030304" pitchFamily="18" charset="0"/>
            </a:endParaRPr>
          </a:p>
          <a:p>
            <a:pPr marL="342900" lvl="0" indent="-342900" rtl="0">
              <a:buFont typeface="Wingdings" panose="05000000000000000000" pitchFamily="2" charset="2"/>
              <a:buChar char="Ø"/>
            </a:pPr>
            <a:r>
              <a:rPr lang="en-US" sz="3600" b="1" dirty="0" err="1">
                <a:latin typeface="Book Antiqua" panose="02040602050305030304" pitchFamily="18" charset="0"/>
              </a:rPr>
              <a:t>Enas</a:t>
            </a:r>
            <a:r>
              <a:rPr lang="en-US" sz="3600" b="1" dirty="0">
                <a:latin typeface="Book Antiqua" panose="02040602050305030304" pitchFamily="18" charset="0"/>
              </a:rPr>
              <a:t> </a:t>
            </a:r>
            <a:r>
              <a:rPr lang="en-US" sz="3600" b="1" dirty="0" err="1" smtClean="0">
                <a:latin typeface="Book Antiqua" panose="02040602050305030304" pitchFamily="18" charset="0"/>
              </a:rPr>
              <a:t>Gamal</a:t>
            </a:r>
            <a:r>
              <a:rPr lang="en-US" sz="3600" b="1" dirty="0" smtClean="0">
                <a:latin typeface="Book Antiqua" panose="02040602050305030304" pitchFamily="18" charset="0"/>
              </a:rPr>
              <a:t> </a:t>
            </a:r>
            <a:r>
              <a:rPr lang="en-US" sz="3600" b="1" dirty="0">
                <a:latin typeface="Book Antiqua" panose="02040602050305030304" pitchFamily="18" charset="0"/>
              </a:rPr>
              <a:t>Ali Ahmed </a:t>
            </a:r>
            <a:r>
              <a:rPr lang="en-US" b="1" dirty="0">
                <a:latin typeface="Book Antiqua" panose="02040602050305030304" pitchFamily="18" charset="0"/>
              </a:rPr>
              <a:t>.</a:t>
            </a:r>
            <a:endParaRPr lang="en-US" dirty="0">
              <a:latin typeface="Book Antiqua" panose="020406020503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1442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3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664" y="4250029"/>
            <a:ext cx="5820691" cy="1479887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Thir</a:t>
            </a:r>
            <a:r>
              <a:rPr lang="en-US" sz="7200" b="1" dirty="0">
                <a:solidFill>
                  <a:schemeClr val="tx2"/>
                </a:solidFill>
                <a:latin typeface="Book Antiqua" panose="02040602050305030304" pitchFamily="18" charset="0"/>
              </a:rPr>
              <a:t>d</a:t>
            </a:r>
            <a:r>
              <a:rPr lang="en-US" sz="7200" b="1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 form </a:t>
            </a:r>
            <a:endParaRPr lang="ar-EG" sz="7200" b="1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410" y="270455"/>
            <a:ext cx="9362941" cy="42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132" y="379411"/>
            <a:ext cx="3769238" cy="1009586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Visa form </a:t>
            </a:r>
            <a:endParaRPr lang="ar-EG" sz="5400" b="1" u="sng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116" y="2043448"/>
            <a:ext cx="8915400" cy="1098997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This form helps the user in taking money from the </a:t>
            </a:r>
            <a:r>
              <a:rPr lang="en-US" sz="2800" dirty="0" err="1" smtClean="0">
                <a:solidFill>
                  <a:schemeClr val="tx1"/>
                </a:solidFill>
                <a:latin typeface="Book Antiqua" panose="02040602050305030304" pitchFamily="18" charset="0"/>
              </a:rPr>
              <a:t>traveller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.</a:t>
            </a:r>
            <a:endParaRPr lang="ar-EG" sz="28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" t="2" r="11603" b="-1507"/>
          <a:stretch/>
        </p:blipFill>
        <p:spPr>
          <a:xfrm>
            <a:off x="3176994" y="3500400"/>
            <a:ext cx="8273142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2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84" y="466265"/>
            <a:ext cx="4071071" cy="1280890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Pay Button </a:t>
            </a:r>
            <a:endParaRPr lang="ar-EG" sz="5400" b="1" u="sng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484" y="2004811"/>
            <a:ext cx="8915400" cy="67399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This button helps you to finish your booking </a:t>
            </a:r>
            <a:endParaRPr lang="ar-EG" sz="28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r="16596"/>
          <a:stretch/>
        </p:blipFill>
        <p:spPr>
          <a:xfrm>
            <a:off x="2547279" y="2936461"/>
            <a:ext cx="9231084" cy="36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8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086" y="4597759"/>
            <a:ext cx="7739643" cy="1209430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The last form </a:t>
            </a:r>
            <a:endParaRPr lang="ar-EG" sz="7200" b="1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30" y="167426"/>
            <a:ext cx="9234153" cy="44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3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405" y="348144"/>
            <a:ext cx="4001058" cy="1280890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Exit Button </a:t>
            </a:r>
            <a:endParaRPr lang="ar-EG" sz="5400" b="1" u="sng" dirty="0">
              <a:solidFill>
                <a:schemeClr val="tx2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600" y="1881317"/>
            <a:ext cx="8915400" cy="100913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This button helps you to end the program when you finish </a:t>
            </a:r>
            <a:endParaRPr lang="ar-EG" sz="28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76" y="2890450"/>
            <a:ext cx="8032124" cy="37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2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2552" y="266163"/>
            <a:ext cx="4249471" cy="856921"/>
          </a:xfrm>
        </p:spPr>
        <p:txBody>
          <a:bodyPr>
            <a:normAutofit/>
          </a:bodyPr>
          <a:lstStyle/>
          <a:p>
            <a:r>
              <a:rPr lang="en-US" sz="4800" b="1" u="sng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Introduction</a:t>
            </a:r>
            <a:r>
              <a:rPr lang="en-US" sz="4800" b="1" u="sng" dirty="0" smtClean="0">
                <a:solidFill>
                  <a:schemeClr val="bg2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endParaRPr lang="ar-EG" sz="4800" b="1" u="sng" dirty="0">
              <a:solidFill>
                <a:schemeClr val="bg2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9561" y="1628758"/>
            <a:ext cx="9651182" cy="33641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This program is a way to booking planes , helps you and gives you several choice to choose the best  trip for you .</a:t>
            </a:r>
            <a:r>
              <a:rPr lang="ar-EG" sz="36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endParaRPr lang="ar-EG" sz="36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78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3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686" y="471786"/>
            <a:ext cx="2915425" cy="1468800"/>
          </a:xfrm>
        </p:spPr>
        <p:txBody>
          <a:bodyPr>
            <a:normAutofit/>
          </a:bodyPr>
          <a:lstStyle/>
          <a:p>
            <a:pPr algn="r"/>
            <a:r>
              <a:rPr lang="en-US" sz="5400" b="1" u="sng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Aim to</a:t>
            </a:r>
            <a:r>
              <a:rPr lang="en-US" sz="5400" b="1" u="sng" dirty="0" smtClean="0">
                <a:solidFill>
                  <a:schemeClr val="bg2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endParaRPr lang="ar-EG" sz="5400" b="1" u="sng" dirty="0">
              <a:solidFill>
                <a:schemeClr val="bg2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6530" y="2714171"/>
            <a:ext cx="9328081" cy="2347226"/>
          </a:xfrm>
        </p:spPr>
        <p:txBody>
          <a:bodyPr>
            <a:normAutofit fontScale="92500"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This program aims to help user to make his job easier as   entering data , saving data , Calling data and giving the traveler amount of selection  </a:t>
            </a:r>
            <a:r>
              <a:rPr lang="ar-EG" sz="36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endParaRPr lang="en-US" sz="3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ar-E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5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3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58149" y="4237149"/>
            <a:ext cx="8915400" cy="1544282"/>
          </a:xfrm>
        </p:spPr>
        <p:txBody>
          <a:bodyPr>
            <a:normAutofit/>
          </a:bodyPr>
          <a:lstStyle/>
          <a:p>
            <a:r>
              <a:rPr lang="en-US" sz="8800" b="1" dirty="0" smtClean="0">
                <a:solidFill>
                  <a:schemeClr val="tx2">
                    <a:lumMod val="90000"/>
                  </a:schemeClr>
                </a:solidFill>
                <a:latin typeface="Book Antiqua" panose="02040602050305030304" pitchFamily="18" charset="0"/>
              </a:rPr>
              <a:t>At our first form </a:t>
            </a:r>
            <a:endParaRPr lang="ar-EG" sz="8800" b="1" dirty="0">
              <a:solidFill>
                <a:schemeClr val="tx2">
                  <a:lumMod val="9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26" y="154546"/>
            <a:ext cx="9362941" cy="42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677" y="570350"/>
            <a:ext cx="3975300" cy="1184856"/>
          </a:xfrm>
        </p:spPr>
        <p:txBody>
          <a:bodyPr/>
          <a:lstStyle/>
          <a:p>
            <a:r>
              <a:rPr lang="en-US" sz="5400" b="1" u="sng" dirty="0" err="1" smtClean="0">
                <a:solidFill>
                  <a:schemeClr val="tx2">
                    <a:lumMod val="90000"/>
                  </a:schemeClr>
                </a:solidFill>
                <a:latin typeface="Book Antiqua" panose="02040602050305030304" pitchFamily="18" charset="0"/>
              </a:rPr>
              <a:t>Groupbox</a:t>
            </a:r>
            <a:r>
              <a:rPr lang="en-US" sz="5400" b="1" u="sng" dirty="0" smtClean="0">
                <a:solidFill>
                  <a:schemeClr val="tx2">
                    <a:lumMod val="90000"/>
                  </a:schemeClr>
                </a:solidFill>
                <a:latin typeface="Book Antiqua" panose="02040602050305030304" pitchFamily="18" charset="0"/>
              </a:rPr>
              <a:t> </a:t>
            </a:r>
            <a:endParaRPr lang="ar-EG" sz="5400" b="1" u="sng" dirty="0">
              <a:solidFill>
                <a:schemeClr val="tx2">
                  <a:lumMod val="9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35420" y="1755206"/>
            <a:ext cx="8915400" cy="377762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This </a:t>
            </a:r>
            <a:r>
              <a:rPr lang="en-US" sz="2800" dirty="0" err="1" smtClean="0">
                <a:solidFill>
                  <a:schemeClr val="tx1"/>
                </a:solidFill>
                <a:latin typeface="Book Antiqua" panose="02040602050305030304" pitchFamily="18" charset="0"/>
              </a:rPr>
              <a:t>groupbox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helps you to enter the program .  </a:t>
            </a:r>
            <a:endParaRPr lang="ar-EG" sz="28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14" y="2483163"/>
            <a:ext cx="9630949" cy="437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769" y="456684"/>
            <a:ext cx="7375322" cy="1153106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tx2">
                    <a:lumMod val="90000"/>
                  </a:schemeClr>
                </a:solidFill>
                <a:latin typeface="Book Antiqua" panose="02040602050305030304" pitchFamily="18" charset="0"/>
              </a:rPr>
              <a:t>Design </a:t>
            </a:r>
            <a:r>
              <a:rPr lang="en-US" sz="5400" b="1" u="sng" dirty="0">
                <a:solidFill>
                  <a:schemeClr val="tx2">
                    <a:lumMod val="90000"/>
                  </a:schemeClr>
                </a:solidFill>
                <a:latin typeface="Book Antiqua" panose="02040602050305030304" pitchFamily="18" charset="0"/>
              </a:rPr>
              <a:t>of first </a:t>
            </a:r>
            <a:r>
              <a:rPr lang="en-US" sz="5400" b="1" u="sng" dirty="0" smtClean="0">
                <a:solidFill>
                  <a:schemeClr val="tx2">
                    <a:lumMod val="90000"/>
                  </a:schemeClr>
                </a:solidFill>
                <a:latin typeface="Book Antiqua" panose="02040602050305030304" pitchFamily="18" charset="0"/>
              </a:rPr>
              <a:t>form</a:t>
            </a:r>
            <a:endParaRPr lang="ar-EG" sz="5400" b="1" u="sng" dirty="0">
              <a:solidFill>
                <a:schemeClr val="tx2">
                  <a:lumMod val="90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45" y="1609790"/>
            <a:ext cx="10315977" cy="5103611"/>
          </a:xfrm>
        </p:spPr>
      </p:pic>
    </p:spTree>
    <p:extLst>
      <p:ext uri="{BB962C8B-B14F-4D97-AF65-F5344CB8AC3E}">
        <p14:creationId xmlns:p14="http://schemas.microsoft.com/office/powerpoint/2010/main" val="317990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4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433" y="405169"/>
            <a:ext cx="4503334" cy="1280890"/>
          </a:xfrm>
        </p:spPr>
        <p:txBody>
          <a:bodyPr/>
          <a:lstStyle/>
          <a:p>
            <a:r>
              <a:rPr lang="en-US" sz="5400" b="1" u="sng" dirty="0" err="1" smtClean="0">
                <a:solidFill>
                  <a:schemeClr val="tx2">
                    <a:lumMod val="90000"/>
                  </a:schemeClr>
                </a:solidFill>
                <a:latin typeface="Book Antiqua" panose="02040602050305030304" pitchFamily="18" charset="0"/>
              </a:rPr>
              <a:t>RadioButton</a:t>
            </a:r>
            <a:r>
              <a:rPr lang="en-US" sz="5400" b="1" u="sng" dirty="0" smtClean="0">
                <a:solidFill>
                  <a:schemeClr val="bg2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endParaRPr lang="ar-EG" sz="5400" b="1" u="sng" dirty="0">
              <a:solidFill>
                <a:schemeClr val="bg2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44" y="2073499"/>
            <a:ext cx="8915400" cy="124925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This </a:t>
            </a:r>
            <a:r>
              <a:rPr lang="en-US" sz="2800" dirty="0" err="1" smtClean="0">
                <a:solidFill>
                  <a:schemeClr val="tx1"/>
                </a:solidFill>
                <a:latin typeface="Book Antiqua" panose="02040602050305030304" pitchFamily="18" charset="0"/>
              </a:rPr>
              <a:t>Radiobutton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Book Antiqua" panose="02040602050305030304" pitchFamily="18" charset="0"/>
              </a:rPr>
              <a:t>Helps user  to select the </a:t>
            </a:r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trip kind.                                        </a:t>
            </a:r>
            <a:endParaRPr lang="ar-EG" sz="28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endParaRPr lang="ar-EG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02" y="3547557"/>
            <a:ext cx="4803697" cy="3030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99" y="3550276"/>
            <a:ext cx="4494726" cy="30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9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5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103" y="520599"/>
            <a:ext cx="4026816" cy="1140296"/>
          </a:xfrm>
        </p:spPr>
        <p:txBody>
          <a:bodyPr>
            <a:normAutofit/>
          </a:bodyPr>
          <a:lstStyle/>
          <a:p>
            <a:r>
              <a:rPr lang="en-US" sz="54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Comboboxs</a:t>
            </a:r>
            <a:r>
              <a:rPr lang="en-US" sz="5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 </a:t>
            </a:r>
            <a:endParaRPr lang="ar-EG" sz="5400" b="1" dirty="0">
              <a:solidFill>
                <a:schemeClr val="bg2">
                  <a:lumMod val="20000"/>
                  <a:lumOff val="8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525" y="1798748"/>
            <a:ext cx="8915400" cy="1356576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This ComboB0x Button  helps you to select the country you want to travel to and  from  .              </a:t>
            </a:r>
            <a:endParaRPr lang="ar-EG" sz="28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08" y="3155324"/>
            <a:ext cx="4700789" cy="3370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716" y="3155324"/>
            <a:ext cx="4623516" cy="3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amera.wav"/>
          </p:stSnd>
        </p:sndAc>
      </p:transition>
    </mc:Choice>
    <mc:Fallback xmlns="">
      <p:transition spd="slow">
        <p:sndAc>
          <p:stSnd>
            <p:snd r:embed="rId5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1258</TotalTime>
  <Words>315</Words>
  <Application>Microsoft Office PowerPoint</Application>
  <PresentationFormat>Custom</PresentationFormat>
  <Paragraphs>45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Wisp</vt:lpstr>
      <vt:lpstr>Welcome to our Flight Reservation system .   </vt:lpstr>
      <vt:lpstr>Our Team Members </vt:lpstr>
      <vt:lpstr>Introduction </vt:lpstr>
      <vt:lpstr>Aim to </vt:lpstr>
      <vt:lpstr>At our first form </vt:lpstr>
      <vt:lpstr>Groupbox </vt:lpstr>
      <vt:lpstr>Design of first form</vt:lpstr>
      <vt:lpstr>RadioButton </vt:lpstr>
      <vt:lpstr>Comboboxs </vt:lpstr>
      <vt:lpstr>Data Time picker</vt:lpstr>
      <vt:lpstr>Class ComboBox  </vt:lpstr>
      <vt:lpstr>Search Button </vt:lpstr>
      <vt:lpstr>Massage Box </vt:lpstr>
      <vt:lpstr>ListBox </vt:lpstr>
      <vt:lpstr>Exit Button </vt:lpstr>
      <vt:lpstr>Second form </vt:lpstr>
      <vt:lpstr>Information form </vt:lpstr>
      <vt:lpstr>Confirm Button  </vt:lpstr>
      <vt:lpstr>PowerPoint Presentation</vt:lpstr>
      <vt:lpstr>Third form </vt:lpstr>
      <vt:lpstr>Visa form </vt:lpstr>
      <vt:lpstr>Pay Button </vt:lpstr>
      <vt:lpstr>The last form </vt:lpstr>
      <vt:lpstr>Exit Button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</dc:creator>
  <cp:lastModifiedBy>Dell</cp:lastModifiedBy>
  <cp:revision>42</cp:revision>
  <dcterms:created xsi:type="dcterms:W3CDTF">2017-08-25T23:32:05Z</dcterms:created>
  <dcterms:modified xsi:type="dcterms:W3CDTF">2017-08-28T12:36:07Z</dcterms:modified>
</cp:coreProperties>
</file>